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26C3-0CCE-460D-91A4-1132C6A142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45B3-2886-4FFF-9CC1-BC0E327D95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6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1FA6-C17D-4E04-A301-47CDFAA301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35CB2-18BD-4644-A806-DCF2DDD00B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6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129B-C0FC-4D69-92C3-FE99BB4837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370DB-7305-46BB-B9D9-3F356ADEBE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3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2"/>
            </a:gs>
            <a:gs pos="100000">
              <a:schemeClr val="bg1">
                <a:lumMod val="97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1588" y="-3175"/>
            <a:ext cx="9164638" cy="1298575"/>
            <a:chOff x="-1967" y="-3344"/>
            <a:chExt cx="9164756" cy="129874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8" t="8096" r="198" b="66705"/>
            <a:stretch>
              <a:fillRect/>
            </a:stretch>
          </p:blipFill>
          <p:spPr bwMode="auto">
            <a:xfrm>
              <a:off x="-1967" y="-3344"/>
              <a:ext cx="9164755" cy="129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67" y="-169"/>
              <a:ext cx="9164756" cy="1295570"/>
            </a:xfrm>
            <a:prstGeom prst="rect">
              <a:avLst/>
            </a:prstGeom>
            <a:solidFill>
              <a:srgbClr val="DE5A4B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2969-2586-40E7-AEDF-FF28A47D7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C77A-34E4-4AAA-B7C7-9EBE25CCD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3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AA7A-D1A3-45D1-8C12-F6669BFC5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56BF-3106-4C15-8509-82211D1D27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5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8778-2FDE-450A-9E8D-151DBBFEF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317CD-4767-4032-ABB1-D2F1A63D8F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4068-2C87-4D1D-917C-F60683E819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E1EF-7786-416E-AD7B-3F496E5394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520C-389C-4EDC-8C65-DD8209EF94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33CB-B506-41BB-90AE-16FA47B074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1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EA4E-13E4-41B0-BDC6-BA0348432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2AD3-DFFB-4568-9EA5-BA128D19F0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EABB-95D3-4EC1-A391-6A28F465A7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08B3B-FE0A-4ACD-8114-937A83888E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1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6A71D-5201-4AB7-9222-CBE0F5666A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F74B-491E-44EA-AEB4-6330A95EF0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9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EB5454-6778-4310-9110-78E096BFB9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21F3E1-5ECD-4FEF-A7F0-BD7C6C2DFC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6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albar.ca.gov/public/complaints-clai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ar.org/lrs" TargetMode="External"/><Relationship Id="rId2" Type="http://schemas.openxmlformats.org/officeDocument/2006/relationships/hyperlink" Target="http://www.lawhelpca.org/subtopics/disaster-assistance-and-recove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bar.ca.gov/" TargetMode="External"/><Relationship Id="rId2" Type="http://schemas.openxmlformats.org/officeDocument/2006/relationships/hyperlink" Target="http://www.calbar.ca.gov/Publ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36935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Avoid Fraud by Lawyers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ts val="400"/>
              </a:spcBef>
              <a:spcAft>
                <a:spcPts val="0"/>
              </a:spcAft>
              <a:buNone/>
            </a:pPr>
            <a:r>
              <a:rPr lang="en-US" b="1" i="1" dirty="0" smtClean="0"/>
              <a:t>Watch out for fraud by lawyers in response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 smtClean="0"/>
              <a:t>to the recent NorCal wildfires. 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2800" dirty="0" smtClean="0"/>
              <a:t>Lawyers and their representatives </a:t>
            </a:r>
            <a:r>
              <a:rPr lang="en-US" sz="2800" b="1" u="sng" dirty="0" smtClean="0"/>
              <a:t>cannot</a:t>
            </a:r>
            <a:r>
              <a:rPr lang="en-US" sz="2800" dirty="0" smtClean="0"/>
              <a:t> do any of the following: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/>
              <a:t>Contact you in person or by telephone unless you make the first contact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/>
              <a:t>Solicit your business at an accident scene, at a hospital or on the way to a hospital</a:t>
            </a:r>
          </a:p>
          <a:p>
            <a:pPr lvl="0"/>
            <a:r>
              <a:rPr lang="en-US" sz="2400" dirty="0" smtClean="0"/>
              <a:t>Solicit your business if you are unable to exercise reasonable judgment because </a:t>
            </a:r>
            <a:r>
              <a:rPr lang="en-US" sz="2400" dirty="0"/>
              <a:t>of </a:t>
            </a:r>
            <a:r>
              <a:rPr lang="en-US" sz="2400" dirty="0" smtClean="0"/>
              <a:t>your </a:t>
            </a:r>
            <a:r>
              <a:rPr lang="en-US" sz="2400" dirty="0"/>
              <a:t>physical, emotional or mental </a:t>
            </a:r>
            <a:r>
              <a:rPr lang="en-US" sz="2400" dirty="0" smtClean="0"/>
              <a:t>state</a:t>
            </a:r>
          </a:p>
          <a:p>
            <a:pPr lvl="0"/>
            <a:endParaRPr lang="en-US" sz="2800" dirty="0"/>
          </a:p>
          <a:p>
            <a:pPr marL="0" lvl="0" indent="0">
              <a:buNone/>
            </a:pPr>
            <a:endParaRPr lang="en-US" sz="2800" dirty="0" smtClean="0"/>
          </a:p>
          <a:p>
            <a:pPr lvl="0"/>
            <a:endParaRPr lang="en-US" sz="2800" dirty="0" smtClean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800" dirty="0" smtClean="0"/>
          </a:p>
        </p:txBody>
      </p:sp>
      <p:pic>
        <p:nvPicPr>
          <p:cNvPr id="1026" name="Picture 2" descr="C:\Users\ngims\AppData\Local\Microsoft\Windows\Temporary Internet Files\Content.Outlook\07OP2655\CA-StateBar_Logo_Horizontal_White_SmallSeal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6475"/>
            <a:ext cx="412124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3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Fraud by Lawyers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pPr lvl="0"/>
            <a:r>
              <a:rPr lang="en-US" sz="2400" dirty="0" smtClean="0"/>
              <a:t>Send you a communication that implies the lawyer is part of a lawyer referral service certified by the State Bar when this is not true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Send </a:t>
            </a:r>
            <a:r>
              <a:rPr lang="en-US" sz="2400" dirty="0">
                <a:solidFill>
                  <a:prstClr val="black"/>
                </a:solidFill>
              </a:rPr>
              <a:t>you solicitations by mail unless the letter and envelope are clearly labeled as an advertisement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Promise a particular outcome from legal </a:t>
            </a:r>
            <a:r>
              <a:rPr lang="en-US" sz="2400" dirty="0" smtClean="0">
                <a:solidFill>
                  <a:prstClr val="black"/>
                </a:solidFill>
              </a:rPr>
              <a:t>representation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How to Report Fraud by a Lawyer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Call the State Bar of California’s multilingual intake hotline to file a </a:t>
            </a:r>
            <a:r>
              <a:rPr lang="en-US" sz="2400" smtClean="0">
                <a:solidFill>
                  <a:prstClr val="black"/>
                </a:solidFill>
              </a:rPr>
              <a:t>complaint at </a:t>
            </a:r>
            <a:r>
              <a:rPr lang="en-US" sz="2400" b="1" smtClean="0">
                <a:solidFill>
                  <a:prstClr val="black"/>
                </a:solidFill>
              </a:rPr>
              <a:t>800-843-9053</a:t>
            </a:r>
            <a:endParaRPr lang="en-US" sz="2400" b="1" dirty="0" smtClean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Download complaint form </a:t>
            </a:r>
            <a:r>
              <a:rPr lang="en-US" sz="2400" dirty="0" smtClean="0">
                <a:solidFill>
                  <a:prstClr val="black"/>
                </a:solidFill>
              </a:rPr>
              <a:t>at: </a:t>
            </a:r>
            <a:r>
              <a:rPr lang="en-US" sz="2400" dirty="0" smtClean="0">
                <a:solidFill>
                  <a:prstClr val="black"/>
                </a:solidFill>
                <a:hlinkClick r:id="rId2"/>
              </a:rPr>
              <a:t>www.calbar.ca.gov/public/complaints-claims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C:\Users\ngims\AppData\Local\Microsoft\Windows\Temporary Internet Files\Content.Outlook\07OP2655\CA-StateBar_Logo_Horizontal_White_SmallSeal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9698"/>
            <a:ext cx="412124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3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Fraud by Lawyers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How to Find a Lawyer to Help You</a:t>
            </a:r>
          </a:p>
          <a:p>
            <a:r>
              <a:rPr lang="en-US" sz="2600" dirty="0" smtClean="0"/>
              <a:t>Free legal hotline for NorCal wildfire survivors: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 smtClean="0"/>
              <a:t>     </a:t>
            </a:r>
            <a:r>
              <a:rPr lang="en-US" sz="2600" b="1" dirty="0" smtClean="0"/>
              <a:t>415-575-3120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Free legal services for low-income Californians: </a:t>
            </a:r>
            <a:r>
              <a:rPr lang="en-US" sz="2600" u="sng" dirty="0" smtClean="0">
                <a:hlinkClick r:id="rId2"/>
              </a:rPr>
              <a:t>LawHelpCA.org</a:t>
            </a:r>
            <a:endParaRPr lang="en-US" sz="2600" u="sng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To consult or hire a private attorney, contact a lawyer referral service (LRS) certified by the State Bar of California. Visit the State Bar’s website at </a:t>
            </a:r>
            <a:r>
              <a:rPr lang="en-US" sz="2600" dirty="0" smtClean="0">
                <a:hlinkClick r:id="rId3"/>
              </a:rPr>
              <a:t>www.calbar.org/lrs</a:t>
            </a:r>
            <a:r>
              <a:rPr lang="en-US" sz="2600" dirty="0" smtClean="0"/>
              <a:t> or call </a:t>
            </a:r>
            <a:r>
              <a:rPr lang="en-US" sz="2600" b="1" dirty="0" smtClean="0"/>
              <a:t>866-442-2529</a:t>
            </a:r>
          </a:p>
          <a:p>
            <a:endParaRPr lang="en-US" sz="2600" dirty="0"/>
          </a:p>
        </p:txBody>
      </p:sp>
      <p:pic>
        <p:nvPicPr>
          <p:cNvPr id="4" name="Picture 2" descr="C:\Users\ngims\AppData\Local\Microsoft\Windows\Temporary Internet Files\Content.Outlook\07OP2655\CA-StateBar_Logo_Horizontal_White_SmallSeal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9465"/>
            <a:ext cx="412124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9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Fraud by Lawyers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What Should I Know Before Hiring a Lawyer? </a:t>
            </a:r>
          </a:p>
          <a:p>
            <a:pPr marL="0" indent="0">
              <a:buNone/>
            </a:pPr>
            <a:endParaRPr lang="en-US" sz="1000" b="1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The State Bar has information on its website about what you need to know at: </a:t>
            </a:r>
            <a:r>
              <a:rPr lang="en-US" sz="2800" dirty="0" smtClean="0">
                <a:hlinkClick r:id="rId2"/>
              </a:rPr>
              <a:t>www.calbar.ca.gov/Public</a:t>
            </a:r>
            <a:endParaRPr lang="en-US" sz="2800" dirty="0" smtClean="0"/>
          </a:p>
          <a:p>
            <a:r>
              <a:rPr lang="en-US" sz="2800" dirty="0" smtClean="0"/>
              <a:t>You can look up a lawyer’s record to make sure s/he is licensed to practice law in California and to find out if there is a record </a:t>
            </a:r>
            <a:r>
              <a:rPr lang="en-US" sz="2800"/>
              <a:t>of </a:t>
            </a:r>
            <a:r>
              <a:rPr lang="en-US" sz="2800" smtClean="0"/>
              <a:t>discipline at</a:t>
            </a:r>
            <a:r>
              <a:rPr lang="en-US" sz="2800" dirty="0" smtClean="0"/>
              <a:t>: </a:t>
            </a:r>
            <a:r>
              <a:rPr lang="en-US" sz="2800" dirty="0" smtClean="0">
                <a:hlinkClick r:id="rId3"/>
              </a:rPr>
              <a:t>www.calbar.ca.gov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C:\Users\ngims\AppData\Local\Microsoft\Windows\Temporary Internet Files\Content.Outlook\07OP2655\CA-StateBar_Logo_Horizontal_White_SmallSeal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7552"/>
            <a:ext cx="4121242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7672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286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Avoid Fraud by Lawyers </vt:lpstr>
      <vt:lpstr>Avoid Fraud by Lawyers</vt:lpstr>
      <vt:lpstr>Avoid Fraud by Lawyers</vt:lpstr>
      <vt:lpstr>Avoid Fraud by Lawyers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Fraud Alert</dc:title>
  <dc:creator>ngims</dc:creator>
  <cp:lastModifiedBy>ngims</cp:lastModifiedBy>
  <cp:revision>19</cp:revision>
  <dcterms:created xsi:type="dcterms:W3CDTF">2017-11-01T20:11:40Z</dcterms:created>
  <dcterms:modified xsi:type="dcterms:W3CDTF">2017-11-02T23:00:36Z</dcterms:modified>
</cp:coreProperties>
</file>